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Default Extension="jpg" ContentType="image/jpg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1430000" cy="7842250"/>
  <p:notesSz cx="11430000" cy="784225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/Relationships>
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429999" cy="60007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0"/>
            <a:ext cx="11430000" cy="6000750"/>
          </a:xfrm>
          <a:custGeom>
            <a:avLst/>
            <a:gdLst/>
            <a:ahLst/>
            <a:cxnLst/>
            <a:rect l="l" t="t" r="r" b="b"/>
            <a:pathLst>
              <a:path w="11430000" h="6000750">
                <a:moveTo>
                  <a:pt x="11430000" y="6000750"/>
                </a:moveTo>
                <a:lnTo>
                  <a:pt x="0" y="6000750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6000750"/>
                </a:lnTo>
                <a:close/>
              </a:path>
            </a:pathLst>
          </a:custGeom>
          <a:solidFill>
            <a:srgbClr val="241631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30362" y="2054225"/>
            <a:ext cx="8169275" cy="6426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367532"/>
            <a:ext cx="8001000" cy="15033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FF726D"/>
                </a:solidFill>
                <a:latin typeface="Inconsolata"/>
                <a:cs typeface="Inconsolat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FF726D"/>
                </a:solidFill>
                <a:latin typeface="Inconsolata"/>
                <a:cs typeface="Inconsolat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7150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88645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FF726D"/>
                </a:solidFill>
                <a:latin typeface="Inconsolata"/>
                <a:cs typeface="Inconsolat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430000" cy="6000750"/>
          </a:xfrm>
          <a:custGeom>
            <a:avLst/>
            <a:gdLst/>
            <a:ahLst/>
            <a:cxnLst/>
            <a:rect l="l" t="t" r="r" b="b"/>
            <a:pathLst>
              <a:path w="11430000" h="6000750">
                <a:moveTo>
                  <a:pt x="11430000" y="6000750"/>
                </a:moveTo>
                <a:lnTo>
                  <a:pt x="0" y="6000750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6000750"/>
                </a:lnTo>
                <a:close/>
              </a:path>
            </a:pathLst>
          </a:custGeom>
          <a:solidFill>
            <a:srgbClr val="24163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72907" y="1530350"/>
            <a:ext cx="8084184" cy="1130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FF726D"/>
                </a:solidFill>
                <a:latin typeface="Inconsolata"/>
                <a:cs typeface="Inconsolat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90835" y="2416483"/>
            <a:ext cx="8201025" cy="2679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886200" y="5592508"/>
            <a:ext cx="36576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715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2296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30362" y="2054225"/>
            <a:ext cx="7483475" cy="642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40765" algn="l"/>
                <a:tab pos="3355340" algn="l"/>
                <a:tab pos="4898390" algn="l"/>
                <a:tab pos="5669915" algn="l"/>
              </a:tabLst>
            </a:pPr>
            <a:r>
              <a:rPr dirty="0" sz="4050" b="0">
                <a:solidFill>
                  <a:srgbClr val="FF726D"/>
                </a:solidFill>
                <a:latin typeface="Inconsolata"/>
                <a:cs typeface="Inconsolata"/>
              </a:rPr>
              <a:t>The	Business	Model	of	Shopify</a:t>
            </a:r>
            <a:endParaRPr sz="4050">
              <a:latin typeface="Inconsolata"/>
              <a:cs typeface="Inconsolat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30362" y="2926715"/>
            <a:ext cx="8115934" cy="949325"/>
          </a:xfrm>
          <a:prstGeom prst="rect">
            <a:avLst/>
          </a:prstGeom>
        </p:spPr>
        <p:txBody>
          <a:bodyPr wrap="square" lIns="0" tIns="7620" rIns="0" bIns="0" rtlCol="0" vert="horz">
            <a:spAutoFit/>
          </a:bodyPr>
          <a:lstStyle/>
          <a:p>
            <a:pPr algn="just" marL="12700" marR="5080">
              <a:lnSpc>
                <a:spcPct val="150500"/>
              </a:lnSpc>
              <a:spcBef>
                <a:spcPts val="60"/>
              </a:spcBef>
            </a:pP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is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5">
                <a:solidFill>
                  <a:srgbClr val="D9D0E6"/>
                </a:solidFill>
                <a:latin typeface="Trebuchet MS"/>
                <a:cs typeface="Trebuchet MS"/>
              </a:rPr>
              <a:t>an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e-commerce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platform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that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provides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with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everything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they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need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start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selling 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online.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30">
                <a:solidFill>
                  <a:srgbClr val="D9D0E6"/>
                </a:solidFill>
                <a:latin typeface="Trebuchet MS"/>
                <a:cs typeface="Trebuchet MS"/>
              </a:rPr>
              <a:t>It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offers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a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range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of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tools,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including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payment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processing,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marketing,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shipping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solutions,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 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earns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money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by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charging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subscription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fees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transaction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fees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75">
                <a:solidFill>
                  <a:srgbClr val="D9D0E6"/>
                </a:solidFill>
                <a:latin typeface="Trebuchet MS"/>
                <a:cs typeface="Trebuchet MS"/>
              </a:rPr>
              <a:t>on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sales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made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through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the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platform.</a:t>
            </a:r>
            <a:endParaRPr sz="13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1158875"/>
            <a:ext cx="659320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35"/>
              <a:t>The </a:t>
            </a:r>
            <a:r>
              <a:rPr dirty="0" spc="40"/>
              <a:t>Shopify Subscription</a:t>
            </a:r>
            <a:r>
              <a:rPr dirty="0" spc="155"/>
              <a:t> </a:t>
            </a:r>
            <a:r>
              <a:rPr dirty="0" spc="40"/>
              <a:t>Model</a:t>
            </a:r>
          </a:p>
        </p:txBody>
      </p:sp>
      <p:sp>
        <p:nvSpPr>
          <p:cNvPr id="3" name="object 3"/>
          <p:cNvSpPr/>
          <p:nvPr/>
        </p:nvSpPr>
        <p:spPr>
          <a:xfrm>
            <a:off x="1647825" y="1914525"/>
            <a:ext cx="3981450" cy="1362075"/>
          </a:xfrm>
          <a:custGeom>
            <a:avLst/>
            <a:gdLst/>
            <a:ahLst/>
            <a:cxnLst/>
            <a:rect l="l" t="t" r="r" b="b"/>
            <a:pathLst>
              <a:path w="3981450" h="1362075">
                <a:moveTo>
                  <a:pt x="3944273" y="1362075"/>
                </a:moveTo>
                <a:lnTo>
                  <a:pt x="37176" y="1362075"/>
                </a:lnTo>
                <a:lnTo>
                  <a:pt x="31708" y="1360989"/>
                </a:lnTo>
                <a:lnTo>
                  <a:pt x="1085" y="1330366"/>
                </a:lnTo>
                <a:lnTo>
                  <a:pt x="0" y="1324898"/>
                </a:lnTo>
                <a:lnTo>
                  <a:pt x="0" y="37176"/>
                </a:lnTo>
                <a:lnTo>
                  <a:pt x="21212" y="5438"/>
                </a:lnTo>
                <a:lnTo>
                  <a:pt x="37176" y="0"/>
                </a:lnTo>
                <a:lnTo>
                  <a:pt x="3944273" y="0"/>
                </a:lnTo>
                <a:lnTo>
                  <a:pt x="3976011" y="21212"/>
                </a:lnTo>
                <a:lnTo>
                  <a:pt x="3981450" y="37176"/>
                </a:lnTo>
                <a:lnTo>
                  <a:pt x="3981450" y="1324898"/>
                </a:lnTo>
                <a:lnTo>
                  <a:pt x="3960237" y="1356636"/>
                </a:lnTo>
                <a:lnTo>
                  <a:pt x="3949741" y="1360989"/>
                </a:lnTo>
                <a:close/>
              </a:path>
            </a:pathLst>
          </a:custGeom>
          <a:solidFill>
            <a:srgbClr val="31204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801812" y="2459989"/>
            <a:ext cx="3335654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8100"/>
              </a:lnSpc>
              <a:spcBef>
                <a:spcPts val="100"/>
              </a:spcBef>
            </a:pP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For 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small,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new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 </a:t>
            </a:r>
            <a:r>
              <a:rPr dirty="0" sz="1350" spc="-30">
                <a:solidFill>
                  <a:srgbClr val="D9D0E6"/>
                </a:solidFill>
                <a:latin typeface="Trebuchet MS"/>
                <a:cs typeface="Trebuchet MS"/>
              </a:rPr>
              <a:t>just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starting</a:t>
            </a:r>
            <a:r>
              <a:rPr dirty="0" sz="1350" spc="-18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out 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online.</a:t>
            </a:r>
            <a:endParaRPr sz="135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800725" y="1914525"/>
            <a:ext cx="3990975" cy="1362075"/>
          </a:xfrm>
          <a:custGeom>
            <a:avLst/>
            <a:gdLst/>
            <a:ahLst/>
            <a:cxnLst/>
            <a:rect l="l" t="t" r="r" b="b"/>
            <a:pathLst>
              <a:path w="3990975" h="1362075">
                <a:moveTo>
                  <a:pt x="3953827" y="1362075"/>
                </a:moveTo>
                <a:lnTo>
                  <a:pt x="37176" y="1362075"/>
                </a:lnTo>
                <a:lnTo>
                  <a:pt x="31708" y="1360989"/>
                </a:lnTo>
                <a:lnTo>
                  <a:pt x="1085" y="1330366"/>
                </a:lnTo>
                <a:lnTo>
                  <a:pt x="0" y="1324898"/>
                </a:lnTo>
                <a:lnTo>
                  <a:pt x="0" y="37176"/>
                </a:lnTo>
                <a:lnTo>
                  <a:pt x="21212" y="5438"/>
                </a:lnTo>
                <a:lnTo>
                  <a:pt x="37176" y="0"/>
                </a:lnTo>
                <a:lnTo>
                  <a:pt x="3953827" y="0"/>
                </a:lnTo>
                <a:lnTo>
                  <a:pt x="3985545" y="21212"/>
                </a:lnTo>
                <a:lnTo>
                  <a:pt x="3990975" y="37176"/>
                </a:lnTo>
                <a:lnTo>
                  <a:pt x="3990975" y="1324898"/>
                </a:lnTo>
                <a:lnTo>
                  <a:pt x="3969734" y="1356636"/>
                </a:lnTo>
                <a:lnTo>
                  <a:pt x="3959256" y="1360989"/>
                </a:lnTo>
                <a:close/>
              </a:path>
            </a:pathLst>
          </a:custGeom>
          <a:solidFill>
            <a:srgbClr val="31204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1801812" y="2068512"/>
            <a:ext cx="4976495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  <a:tabLst>
                <a:tab pos="4170045" algn="l"/>
              </a:tabLst>
            </a:pPr>
            <a:r>
              <a:rPr dirty="0" sz="1650" spc="70" b="0">
                <a:solidFill>
                  <a:srgbClr val="FF726D"/>
                </a:solidFill>
                <a:latin typeface="Inconsolata"/>
                <a:cs typeface="Inconsolata"/>
              </a:rPr>
              <a:t>Basi</a:t>
            </a:r>
            <a:r>
              <a:rPr dirty="0" sz="1650" spc="15" b="0">
                <a:solidFill>
                  <a:srgbClr val="FF726D"/>
                </a:solidFill>
                <a:latin typeface="Inconsolata"/>
                <a:cs typeface="Inconsolata"/>
              </a:rPr>
              <a:t>c</a:t>
            </a:r>
            <a:r>
              <a:rPr dirty="0" sz="1650" spc="130" b="0">
                <a:solidFill>
                  <a:srgbClr val="FF726D"/>
                </a:solidFill>
                <a:latin typeface="Inconsolata"/>
                <a:cs typeface="Inconsolata"/>
              </a:rPr>
              <a:t> </a:t>
            </a:r>
            <a:r>
              <a:rPr dirty="0" sz="1650" spc="70" b="0">
                <a:solidFill>
                  <a:srgbClr val="FF726D"/>
                </a:solidFill>
                <a:latin typeface="Inconsolata"/>
                <a:cs typeface="Inconsolata"/>
              </a:rPr>
              <a:t>Pla</a:t>
            </a:r>
            <a:r>
              <a:rPr dirty="0" sz="1650" spc="15" b="0">
                <a:solidFill>
                  <a:srgbClr val="FF726D"/>
                </a:solidFill>
                <a:latin typeface="Inconsolata"/>
                <a:cs typeface="Inconsolata"/>
              </a:rPr>
              <a:t>n</a:t>
            </a:r>
            <a:r>
              <a:rPr dirty="0" sz="1650" b="0">
                <a:solidFill>
                  <a:srgbClr val="FF726D"/>
                </a:solidFill>
                <a:latin typeface="Inconsolata"/>
                <a:cs typeface="Inconsolata"/>
              </a:rPr>
              <a:t>	</a:t>
            </a:r>
            <a:r>
              <a:rPr dirty="0" sz="1650" spc="70" b="0">
                <a:solidFill>
                  <a:srgbClr val="FF726D"/>
                </a:solidFill>
                <a:latin typeface="Inconsolata"/>
                <a:cs typeface="Inconsolata"/>
              </a:rPr>
              <a:t>Shopif</a:t>
            </a:r>
            <a:r>
              <a:rPr dirty="0" sz="1650" spc="15" b="0">
                <a:solidFill>
                  <a:srgbClr val="FF726D"/>
                </a:solidFill>
                <a:latin typeface="Inconsolata"/>
                <a:cs typeface="Inconsolata"/>
              </a:rPr>
              <a:t>y</a:t>
            </a:r>
            <a:endParaRPr sz="1650">
              <a:latin typeface="Inconsolata"/>
              <a:cs typeface="Inconsolat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959475" y="2459989"/>
            <a:ext cx="336613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8100"/>
              </a:lnSpc>
              <a:spcBef>
                <a:spcPts val="100"/>
              </a:spcBef>
            </a:pP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For</a:t>
            </a:r>
            <a:r>
              <a:rPr dirty="0" sz="1350" spc="-3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growing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</a:t>
            </a:r>
            <a:r>
              <a:rPr dirty="0" sz="1350" spc="-6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looking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scale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up 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their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e-commerce</a:t>
            </a:r>
            <a:r>
              <a:rPr dirty="0" sz="1350" spc="-6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operations.</a:t>
            </a:r>
            <a:endParaRPr sz="135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647825" y="3448050"/>
            <a:ext cx="3981450" cy="1371600"/>
          </a:xfrm>
          <a:custGeom>
            <a:avLst/>
            <a:gdLst/>
            <a:ahLst/>
            <a:cxnLst/>
            <a:rect l="l" t="t" r="r" b="b"/>
            <a:pathLst>
              <a:path w="3981450" h="1371600">
                <a:moveTo>
                  <a:pt x="3944273" y="1371600"/>
                </a:moveTo>
                <a:lnTo>
                  <a:pt x="37176" y="1371600"/>
                </a:lnTo>
                <a:lnTo>
                  <a:pt x="31708" y="1370514"/>
                </a:lnTo>
                <a:lnTo>
                  <a:pt x="1085" y="1339891"/>
                </a:lnTo>
                <a:lnTo>
                  <a:pt x="0" y="1334423"/>
                </a:lnTo>
                <a:lnTo>
                  <a:pt x="0" y="37176"/>
                </a:lnTo>
                <a:lnTo>
                  <a:pt x="21212" y="5438"/>
                </a:lnTo>
                <a:lnTo>
                  <a:pt x="37176" y="0"/>
                </a:lnTo>
                <a:lnTo>
                  <a:pt x="3944273" y="0"/>
                </a:lnTo>
                <a:lnTo>
                  <a:pt x="3976011" y="21212"/>
                </a:lnTo>
                <a:lnTo>
                  <a:pt x="3981450" y="37176"/>
                </a:lnTo>
                <a:lnTo>
                  <a:pt x="3981450" y="1334423"/>
                </a:lnTo>
                <a:lnTo>
                  <a:pt x="3960237" y="1366161"/>
                </a:lnTo>
                <a:lnTo>
                  <a:pt x="3949741" y="1370514"/>
                </a:lnTo>
                <a:close/>
              </a:path>
            </a:pathLst>
          </a:custGeom>
          <a:solidFill>
            <a:srgbClr val="31204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1801812" y="3602037"/>
            <a:ext cx="1847214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Advanced</a:t>
            </a:r>
            <a:r>
              <a:rPr dirty="0" sz="1650" spc="60" b="0">
                <a:solidFill>
                  <a:srgbClr val="FF726D"/>
                </a:solidFill>
                <a:latin typeface="Inconsolata"/>
                <a:cs typeface="Inconsolata"/>
              </a:rPr>
              <a:t> </a:t>
            </a: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Shopify</a:t>
            </a:r>
            <a:endParaRPr sz="1650">
              <a:latin typeface="Inconsolata"/>
              <a:cs typeface="Inconsolat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01812" y="4003040"/>
            <a:ext cx="361124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8100"/>
              </a:lnSpc>
              <a:spcBef>
                <a:spcPts val="100"/>
              </a:spcBef>
            </a:pP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For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established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with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high</a:t>
            </a:r>
            <a:r>
              <a:rPr dirty="0" sz="1350" spc="-1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volumes  of</a:t>
            </a:r>
            <a:r>
              <a:rPr dirty="0" sz="1350" spc="-4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sales.</a:t>
            </a:r>
            <a:endParaRPr sz="1350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800725" y="3448050"/>
            <a:ext cx="3990975" cy="1371600"/>
          </a:xfrm>
          <a:custGeom>
            <a:avLst/>
            <a:gdLst/>
            <a:ahLst/>
            <a:cxnLst/>
            <a:rect l="l" t="t" r="r" b="b"/>
            <a:pathLst>
              <a:path w="3990975" h="1371600">
                <a:moveTo>
                  <a:pt x="3953827" y="1371600"/>
                </a:moveTo>
                <a:lnTo>
                  <a:pt x="37176" y="1371600"/>
                </a:lnTo>
                <a:lnTo>
                  <a:pt x="31708" y="1370514"/>
                </a:lnTo>
                <a:lnTo>
                  <a:pt x="1085" y="1339891"/>
                </a:lnTo>
                <a:lnTo>
                  <a:pt x="0" y="1334423"/>
                </a:lnTo>
                <a:lnTo>
                  <a:pt x="0" y="37176"/>
                </a:lnTo>
                <a:lnTo>
                  <a:pt x="21212" y="5438"/>
                </a:lnTo>
                <a:lnTo>
                  <a:pt x="37176" y="0"/>
                </a:lnTo>
                <a:lnTo>
                  <a:pt x="3953827" y="0"/>
                </a:lnTo>
                <a:lnTo>
                  <a:pt x="3985545" y="21212"/>
                </a:lnTo>
                <a:lnTo>
                  <a:pt x="3990975" y="37176"/>
                </a:lnTo>
                <a:lnTo>
                  <a:pt x="3990975" y="1334423"/>
                </a:lnTo>
                <a:lnTo>
                  <a:pt x="3969734" y="1366161"/>
                </a:lnTo>
                <a:lnTo>
                  <a:pt x="3959256" y="1370514"/>
                </a:lnTo>
                <a:close/>
              </a:path>
            </a:pathLst>
          </a:custGeom>
          <a:solidFill>
            <a:srgbClr val="31204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5959475" y="3602037"/>
            <a:ext cx="1390015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Shopify</a:t>
            </a:r>
            <a:r>
              <a:rPr dirty="0" sz="1650" spc="45" b="0">
                <a:solidFill>
                  <a:srgbClr val="FF726D"/>
                </a:solidFill>
                <a:latin typeface="Inconsolata"/>
                <a:cs typeface="Inconsolata"/>
              </a:rPr>
              <a:t> </a:t>
            </a:r>
            <a:r>
              <a:rPr dirty="0" sz="1650" spc="60" b="0">
                <a:solidFill>
                  <a:srgbClr val="FF726D"/>
                </a:solidFill>
                <a:latin typeface="Inconsolata"/>
                <a:cs typeface="Inconsolata"/>
              </a:rPr>
              <a:t>Plus</a:t>
            </a:r>
            <a:endParaRPr sz="1650">
              <a:latin typeface="Inconsolata"/>
              <a:cs typeface="Inconsolat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959475" y="4003040"/>
            <a:ext cx="348742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8100"/>
              </a:lnSpc>
              <a:spcBef>
                <a:spcPts val="100"/>
              </a:spcBef>
            </a:pP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For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enterprise-level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with</a:t>
            </a:r>
            <a:r>
              <a:rPr dirty="0" sz="1350" spc="-1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custom  </a:t>
            </a:r>
            <a:r>
              <a:rPr dirty="0" sz="1350" spc="50">
                <a:solidFill>
                  <a:srgbClr val="D9D0E6"/>
                </a:solidFill>
                <a:latin typeface="Trebuchet MS"/>
                <a:cs typeface="Trebuchet MS"/>
              </a:rPr>
              <a:t>needs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13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features.</a:t>
            </a:r>
            <a:endParaRPr sz="13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430000" cy="7829550"/>
          </a:xfrm>
          <a:custGeom>
            <a:avLst/>
            <a:gdLst/>
            <a:ahLst/>
            <a:cxnLst/>
            <a:rect l="l" t="t" r="r" b="b"/>
            <a:pathLst>
              <a:path w="11430000" h="7829550">
                <a:moveTo>
                  <a:pt x="11430000" y="7829550"/>
                </a:moveTo>
                <a:lnTo>
                  <a:pt x="0" y="7829550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7829550"/>
                </a:lnTo>
                <a:close/>
              </a:path>
            </a:pathLst>
          </a:custGeom>
          <a:solidFill>
            <a:srgbClr val="24163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415925"/>
            <a:ext cx="6593205" cy="113030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8200"/>
              </a:lnSpc>
              <a:spcBef>
                <a:spcPts val="95"/>
              </a:spcBef>
            </a:pPr>
            <a:r>
              <a:rPr dirty="0" spc="40"/>
              <a:t>Transaction </a:t>
            </a:r>
            <a:r>
              <a:rPr dirty="0" spc="35"/>
              <a:t>Fees </a:t>
            </a:r>
            <a:r>
              <a:rPr dirty="0" spc="30"/>
              <a:t>on </a:t>
            </a:r>
            <a:r>
              <a:rPr dirty="0" spc="40"/>
              <a:t>Sales </a:t>
            </a:r>
            <a:r>
              <a:rPr dirty="0" spc="35"/>
              <a:t>Made  </a:t>
            </a:r>
            <a:r>
              <a:rPr dirty="0" spc="40"/>
              <a:t>Through</a:t>
            </a:r>
            <a:r>
              <a:rPr dirty="0" spc="80"/>
              <a:t> </a:t>
            </a:r>
            <a:r>
              <a:rPr dirty="0" spc="40"/>
              <a:t>Shopify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630362" y="1688464"/>
            <a:ext cx="791781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8100"/>
              </a:lnSpc>
              <a:spcBef>
                <a:spcPts val="100"/>
              </a:spcBef>
            </a:pP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charges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a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transaction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fee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of</a:t>
            </a:r>
            <a:r>
              <a:rPr dirty="0" sz="1350" spc="-3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between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0.5%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2.0%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5">
                <a:solidFill>
                  <a:srgbClr val="D9D0E6"/>
                </a:solidFill>
                <a:latin typeface="Trebuchet MS"/>
                <a:cs typeface="Trebuchet MS"/>
              </a:rPr>
              <a:t>depending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75">
                <a:solidFill>
                  <a:srgbClr val="D9D0E6"/>
                </a:solidFill>
                <a:latin typeface="Trebuchet MS"/>
                <a:cs typeface="Trebuchet MS"/>
              </a:rPr>
              <a:t>on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the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subscription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plan,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in 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addition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payment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processing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fees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charged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by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payment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providers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like PayPal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5">
                <a:solidFill>
                  <a:srgbClr val="D9D0E6"/>
                </a:solidFill>
                <a:latin typeface="Trebuchet MS"/>
                <a:cs typeface="Trebuchet MS"/>
              </a:rPr>
              <a:t>or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Stripe.</a:t>
            </a:r>
            <a:endParaRPr sz="135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885950" y="2676524"/>
            <a:ext cx="2228849" cy="222883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2016125" y="5059362"/>
            <a:ext cx="1961514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Payment Providers</a:t>
            </a:r>
            <a:endParaRPr sz="1650">
              <a:latin typeface="Inconsolata"/>
              <a:cs typeface="Inconsolat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25625" y="5450839"/>
            <a:ext cx="2300605" cy="1568450"/>
          </a:xfrm>
          <a:prstGeom prst="rect">
            <a:avLst/>
          </a:prstGeom>
        </p:spPr>
        <p:txBody>
          <a:bodyPr wrap="square" lIns="0" tIns="7620" rIns="0" bIns="0" rtlCol="0" vert="horz">
            <a:spAutoFit/>
          </a:bodyPr>
          <a:lstStyle/>
          <a:p>
            <a:pPr algn="ctr" marL="12700" marR="5080">
              <a:lnSpc>
                <a:spcPct val="150500"/>
              </a:lnSpc>
              <a:spcBef>
                <a:spcPts val="60"/>
              </a:spcBef>
            </a:pP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integrates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with</a:t>
            </a:r>
            <a:r>
              <a:rPr dirty="0" sz="1350" spc="-2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more 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than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100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payment</a:t>
            </a:r>
            <a:r>
              <a:rPr dirty="0" sz="1350" spc="-8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providers, 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allowing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 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choose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the provider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that 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suits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their</a:t>
            </a:r>
            <a:r>
              <a:rPr dirty="0" sz="1350" spc="-1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needs.</a:t>
            </a:r>
            <a:endParaRPr sz="135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600559" y="2676524"/>
            <a:ext cx="2228849" cy="222883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4845050" y="5059362"/>
            <a:ext cx="1732914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0" b="0">
                <a:solidFill>
                  <a:srgbClr val="FF726D"/>
                </a:solidFill>
                <a:latin typeface="Inconsolata"/>
                <a:cs typeface="Inconsolata"/>
              </a:rPr>
              <a:t>Mobile</a:t>
            </a:r>
            <a:r>
              <a:rPr dirty="0" sz="1650" spc="75" b="0">
                <a:solidFill>
                  <a:srgbClr val="FF726D"/>
                </a:solidFill>
                <a:latin typeface="Inconsolata"/>
                <a:cs typeface="Inconsolata"/>
              </a:rPr>
              <a:t> </a:t>
            </a: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Commerce</a:t>
            </a:r>
            <a:endParaRPr sz="1650">
              <a:latin typeface="Inconsolata"/>
              <a:cs typeface="Inconsolat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516437" y="5450839"/>
            <a:ext cx="2363470" cy="1568450"/>
          </a:xfrm>
          <a:prstGeom prst="rect">
            <a:avLst/>
          </a:prstGeom>
        </p:spPr>
        <p:txBody>
          <a:bodyPr wrap="square" lIns="0" tIns="7620" rIns="0" bIns="0" rtlCol="0" vert="horz">
            <a:spAutoFit/>
          </a:bodyPr>
          <a:lstStyle/>
          <a:p>
            <a:pPr algn="ctr" marL="12700" marR="5080" indent="-9525">
              <a:lnSpc>
                <a:spcPct val="150500"/>
              </a:lnSpc>
              <a:spcBef>
                <a:spcPts val="60"/>
              </a:spcBef>
            </a:pPr>
            <a:r>
              <a:rPr dirty="0" sz="1350" spc="50">
                <a:solidFill>
                  <a:srgbClr val="D9D0E6"/>
                </a:solidFill>
                <a:latin typeface="Trebuchet MS"/>
                <a:cs typeface="Trebuchet MS"/>
              </a:rPr>
              <a:t>Shopify's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mobile </a:t>
            </a:r>
            <a:r>
              <a:rPr dirty="0" sz="1350" spc="50">
                <a:solidFill>
                  <a:srgbClr val="D9D0E6"/>
                </a:solidFill>
                <a:latin typeface="Trebuchet MS"/>
                <a:cs typeface="Trebuchet MS"/>
              </a:rPr>
              <a:t>app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allows 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 manage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their  store </a:t>
            </a:r>
            <a:r>
              <a:rPr dirty="0" sz="1350" spc="75">
                <a:solidFill>
                  <a:srgbClr val="D9D0E6"/>
                </a:solidFill>
                <a:latin typeface="Trebuchet MS"/>
                <a:cs typeface="Trebuchet MS"/>
              </a:rPr>
              <a:t>on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the </a:t>
            </a:r>
            <a:r>
              <a:rPr dirty="0" sz="1350" spc="-30">
                <a:solidFill>
                  <a:srgbClr val="D9D0E6"/>
                </a:solidFill>
                <a:latin typeface="Trebuchet MS"/>
                <a:cs typeface="Trebuchet MS"/>
              </a:rPr>
              <a:t>go,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enables 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customers to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make</a:t>
            </a:r>
            <a:r>
              <a:rPr dirty="0" sz="1350" spc="-17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purchases  </a:t>
            </a:r>
            <a:r>
              <a:rPr dirty="0" sz="1350" spc="75">
                <a:solidFill>
                  <a:srgbClr val="D9D0E6"/>
                </a:solidFill>
                <a:latin typeface="Trebuchet MS"/>
                <a:cs typeface="Trebuchet MS"/>
              </a:rPr>
              <a:t>on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mobile</a:t>
            </a:r>
            <a:r>
              <a:rPr dirty="0" sz="1350" spc="-114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devices.</a:t>
            </a:r>
            <a:endParaRPr sz="1350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7315200" y="2676524"/>
            <a:ext cx="2228849" cy="222883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7502525" y="5059362"/>
            <a:ext cx="1847214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Customer</a:t>
            </a:r>
            <a:r>
              <a:rPr dirty="0" sz="1650" spc="60" b="0">
                <a:solidFill>
                  <a:srgbClr val="FF726D"/>
                </a:solidFill>
                <a:latin typeface="Inconsolata"/>
                <a:cs typeface="Inconsolata"/>
              </a:rPr>
              <a:t> </a:t>
            </a: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Service</a:t>
            </a:r>
            <a:endParaRPr sz="1650">
              <a:latin typeface="Inconsolata"/>
              <a:cs typeface="Inconsolat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231062" y="5450839"/>
            <a:ext cx="2401570" cy="15684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31445" marR="177800" indent="1905">
              <a:lnSpc>
                <a:spcPct val="148100"/>
              </a:lnSpc>
              <a:spcBef>
                <a:spcPts val="100"/>
              </a:spcBef>
            </a:pP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provides </a:t>
            </a:r>
            <a:r>
              <a:rPr dirty="0" sz="1350" spc="-35">
                <a:solidFill>
                  <a:srgbClr val="D9D0E6"/>
                </a:solidFill>
                <a:latin typeface="Trebuchet MS"/>
                <a:cs typeface="Trebuchet MS"/>
              </a:rPr>
              <a:t>24/7 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support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</a:t>
            </a:r>
            <a:r>
              <a:rPr dirty="0" sz="1350" spc="-1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endParaRPr sz="1350">
              <a:latin typeface="Trebuchet MS"/>
              <a:cs typeface="Trebuchet MS"/>
            </a:endParaRPr>
          </a:p>
          <a:p>
            <a:pPr algn="ctr" marL="12700" marR="5080">
              <a:lnSpc>
                <a:spcPct val="150500"/>
              </a:lnSpc>
              <a:spcBef>
                <a:spcPts val="35"/>
              </a:spcBef>
            </a:pP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can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help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with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everything</a:t>
            </a:r>
            <a:r>
              <a:rPr dirty="0" sz="1350" spc="-18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from 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setting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up a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store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 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customizing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the</a:t>
            </a:r>
            <a:r>
              <a:rPr dirty="0" sz="1350" spc="-1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design.</a:t>
            </a:r>
            <a:endParaRPr sz="13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3256279" marR="5080">
              <a:lnSpc>
                <a:spcPct val="108200"/>
              </a:lnSpc>
              <a:spcBef>
                <a:spcPts val="95"/>
              </a:spcBef>
            </a:pPr>
            <a:r>
              <a:rPr dirty="0" spc="35"/>
              <a:t>How </a:t>
            </a:r>
            <a:r>
              <a:rPr dirty="0" spc="40"/>
              <a:t>Shopify Users </a:t>
            </a:r>
            <a:r>
              <a:rPr dirty="0" spc="35"/>
              <a:t>Earn  </a:t>
            </a:r>
            <a:r>
              <a:rPr dirty="0" spc="40"/>
              <a:t>Money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6487" y="2802890"/>
            <a:ext cx="5348605" cy="1558925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marL="12700" marR="5080">
              <a:lnSpc>
                <a:spcPct val="149300"/>
              </a:lnSpc>
              <a:spcBef>
                <a:spcPts val="80"/>
              </a:spcBef>
            </a:pP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users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earn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money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by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setting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up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5">
                <a:solidFill>
                  <a:srgbClr val="D9D0E6"/>
                </a:solidFill>
                <a:latin typeface="Trebuchet MS"/>
                <a:cs typeface="Trebuchet MS"/>
              </a:rPr>
              <a:t>an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online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store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selling 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products</a:t>
            </a:r>
            <a:r>
              <a:rPr dirty="0" sz="1350" spc="-6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5">
                <a:solidFill>
                  <a:srgbClr val="D9D0E6"/>
                </a:solidFill>
                <a:latin typeface="Trebuchet MS"/>
                <a:cs typeface="Trebuchet MS"/>
              </a:rPr>
              <a:t>or</a:t>
            </a:r>
            <a:r>
              <a:rPr dirty="0" sz="1350" spc="-3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services.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They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can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customize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their</a:t>
            </a:r>
            <a:r>
              <a:rPr dirty="0" sz="1350" spc="-3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store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design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use 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marketing </a:t>
            </a:r>
            <a:r>
              <a:rPr dirty="0" sz="1350" spc="45">
                <a:solidFill>
                  <a:srgbClr val="D9D0E6"/>
                </a:solidFill>
                <a:latin typeface="Trebuchet MS"/>
                <a:cs typeface="Trebuchet MS"/>
              </a:rPr>
              <a:t>tools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attract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customers.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provides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payment 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processing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shipping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solutions,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making </a:t>
            </a:r>
            <a:r>
              <a:rPr dirty="0" sz="1350" spc="-35">
                <a:solidFill>
                  <a:srgbClr val="D9D0E6"/>
                </a:solidFill>
                <a:latin typeface="Trebuchet MS"/>
                <a:cs typeface="Trebuchet MS"/>
              </a:rPr>
              <a:t>it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easy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for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  manage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their</a:t>
            </a:r>
            <a:r>
              <a:rPr dirty="0" sz="1350" spc="-8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operations.</a:t>
            </a:r>
            <a:endParaRPr sz="135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4286249" cy="60007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429999" cy="60007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0"/>
            <a:ext cx="11430000" cy="6000750"/>
          </a:xfrm>
          <a:custGeom>
            <a:avLst/>
            <a:gdLst/>
            <a:ahLst/>
            <a:cxnLst/>
            <a:rect l="l" t="t" r="r" b="b"/>
            <a:pathLst>
              <a:path w="11430000" h="6000750">
                <a:moveTo>
                  <a:pt x="11430000" y="6000750"/>
                </a:moveTo>
                <a:lnTo>
                  <a:pt x="0" y="6000750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6000750"/>
                </a:lnTo>
                <a:close/>
              </a:path>
            </a:pathLst>
          </a:custGeom>
          <a:solidFill>
            <a:srgbClr val="000000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630362" y="844550"/>
            <a:ext cx="7250430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40"/>
              <a:t>Marketing Tools </a:t>
            </a:r>
            <a:r>
              <a:rPr dirty="0" spc="35"/>
              <a:t>for </a:t>
            </a:r>
            <a:r>
              <a:rPr dirty="0" spc="40"/>
              <a:t>Shopify</a:t>
            </a:r>
            <a:r>
              <a:rPr dirty="0" spc="180"/>
              <a:t> </a:t>
            </a:r>
            <a:r>
              <a:rPr dirty="0" spc="40"/>
              <a:t>Users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630362" y="1573212"/>
            <a:ext cx="7717155" cy="35128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55" b="0">
                <a:solidFill>
                  <a:srgbClr val="FF726D"/>
                </a:solidFill>
                <a:latin typeface="Inconsolata"/>
                <a:cs typeface="Inconsolata"/>
              </a:rPr>
              <a:t>SEO</a:t>
            </a:r>
            <a:r>
              <a:rPr dirty="0" sz="1650" spc="125" b="0">
                <a:solidFill>
                  <a:srgbClr val="FF726D"/>
                </a:solidFill>
                <a:latin typeface="Inconsolata"/>
                <a:cs typeface="Inconsolata"/>
              </a:rPr>
              <a:t> </a:t>
            </a: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Optimization</a:t>
            </a:r>
            <a:endParaRPr sz="1650">
              <a:latin typeface="Inconsolata"/>
              <a:cs typeface="Inconsolata"/>
            </a:endParaRPr>
          </a:p>
          <a:p>
            <a:pPr marL="12700" marR="44450">
              <a:lnSpc>
                <a:spcPct val="152800"/>
              </a:lnSpc>
              <a:spcBef>
                <a:spcPts val="990"/>
              </a:spcBef>
            </a:pP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provides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with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5">
                <a:solidFill>
                  <a:srgbClr val="D9D0E6"/>
                </a:solidFill>
                <a:latin typeface="Trebuchet MS"/>
                <a:cs typeface="Trebuchet MS"/>
              </a:rPr>
              <a:t>tools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optimize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their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store's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search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engine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visibility,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including 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customizable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meta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tags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16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sitemaps.</a:t>
            </a:r>
            <a:endParaRPr sz="13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5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dirty="0" sz="1650" spc="60" b="0">
                <a:solidFill>
                  <a:srgbClr val="FF726D"/>
                </a:solidFill>
                <a:latin typeface="Inconsolata"/>
                <a:cs typeface="Inconsolata"/>
              </a:rPr>
              <a:t>Email</a:t>
            </a:r>
            <a:r>
              <a:rPr dirty="0" sz="1650" spc="125" b="0">
                <a:solidFill>
                  <a:srgbClr val="FF726D"/>
                </a:solidFill>
                <a:latin typeface="Inconsolata"/>
                <a:cs typeface="Inconsolata"/>
              </a:rPr>
              <a:t> </a:t>
            </a: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Campaigns</a:t>
            </a:r>
            <a:endParaRPr sz="1650">
              <a:latin typeface="Inconsolata"/>
              <a:cs typeface="Inconsolata"/>
            </a:endParaRPr>
          </a:p>
          <a:p>
            <a:pPr marL="12700" marR="5080">
              <a:lnSpc>
                <a:spcPct val="152800"/>
              </a:lnSpc>
              <a:spcBef>
                <a:spcPts val="990"/>
              </a:spcBef>
            </a:pPr>
            <a:r>
              <a:rPr dirty="0" sz="1350" spc="50">
                <a:solidFill>
                  <a:srgbClr val="D9D0E6"/>
                </a:solidFill>
                <a:latin typeface="Trebuchet MS"/>
                <a:cs typeface="Trebuchet MS"/>
              </a:rPr>
              <a:t>Shopify's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email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campaign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5">
                <a:solidFill>
                  <a:srgbClr val="D9D0E6"/>
                </a:solidFill>
                <a:latin typeface="Trebuchet MS"/>
                <a:cs typeface="Trebuchet MS"/>
              </a:rPr>
              <a:t>tool</a:t>
            </a:r>
            <a:r>
              <a:rPr dirty="0" sz="1350" spc="-4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allows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design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5">
                <a:solidFill>
                  <a:srgbClr val="D9D0E6"/>
                </a:solidFill>
                <a:latin typeface="Trebuchet MS"/>
                <a:cs typeface="Trebuchet MS"/>
              </a:rPr>
              <a:t>send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newsletters,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60">
                <a:solidFill>
                  <a:srgbClr val="D9D0E6"/>
                </a:solidFill>
                <a:latin typeface="Trebuchet MS"/>
                <a:cs typeface="Trebuchet MS"/>
              </a:rPr>
              <a:t>abandoned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cart  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emails,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30">
                <a:solidFill>
                  <a:srgbClr val="D9D0E6"/>
                </a:solidFill>
                <a:latin typeface="Trebuchet MS"/>
                <a:cs typeface="Trebuchet MS"/>
              </a:rPr>
              <a:t>more.</a:t>
            </a:r>
            <a:endParaRPr sz="13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5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dirty="0" sz="1650" spc="60" b="0">
                <a:solidFill>
                  <a:srgbClr val="FF726D"/>
                </a:solidFill>
                <a:latin typeface="Inconsolata"/>
                <a:cs typeface="Inconsolata"/>
              </a:rPr>
              <a:t>Social Media</a:t>
            </a:r>
            <a:r>
              <a:rPr dirty="0" sz="1650" spc="195" b="0">
                <a:solidFill>
                  <a:srgbClr val="FF726D"/>
                </a:solidFill>
                <a:latin typeface="Inconsolata"/>
                <a:cs typeface="Inconsolata"/>
              </a:rPr>
              <a:t> </a:t>
            </a: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Integration</a:t>
            </a:r>
            <a:endParaRPr sz="1650">
              <a:latin typeface="Inconsolata"/>
              <a:cs typeface="Inconsolata"/>
            </a:endParaRPr>
          </a:p>
          <a:p>
            <a:pPr marL="12700" marR="311150">
              <a:lnSpc>
                <a:spcPct val="148100"/>
              </a:lnSpc>
              <a:spcBef>
                <a:spcPts val="1140"/>
              </a:spcBef>
            </a:pP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integrates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with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popular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social</a:t>
            </a:r>
            <a:r>
              <a:rPr dirty="0" sz="1350" spc="-4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media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platforms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like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Facebook</a:t>
            </a:r>
            <a:r>
              <a:rPr dirty="0" sz="1350" spc="-4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Instagram,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allowing 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</a:t>
            </a:r>
            <a:r>
              <a:rPr dirty="0" sz="1350" spc="-6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advertise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sell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products</a:t>
            </a:r>
            <a:r>
              <a:rPr dirty="0" sz="1350" spc="-6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directly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 customers.</a:t>
            </a:r>
            <a:endParaRPr sz="13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882650"/>
            <a:ext cx="6812280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40"/>
              <a:t>Managing Inventory </a:t>
            </a:r>
            <a:r>
              <a:rPr dirty="0" spc="35"/>
              <a:t>and</a:t>
            </a:r>
            <a:r>
              <a:rPr dirty="0" spc="160"/>
              <a:t> </a:t>
            </a:r>
            <a:r>
              <a:rPr dirty="0" spc="40"/>
              <a:t>Shipping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30362" y="1564639"/>
            <a:ext cx="807021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8100"/>
              </a:lnSpc>
              <a:spcBef>
                <a:spcPts val="100"/>
              </a:spcBef>
            </a:pP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provides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with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5">
                <a:solidFill>
                  <a:srgbClr val="D9D0E6"/>
                </a:solidFill>
                <a:latin typeface="Trebuchet MS"/>
                <a:cs typeface="Trebuchet MS"/>
              </a:rPr>
              <a:t>tools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manage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their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inventory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shipping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needs.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can 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track</a:t>
            </a:r>
            <a:r>
              <a:rPr dirty="0" sz="1350" spc="-4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inventory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levels,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set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up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shipping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30">
                <a:solidFill>
                  <a:srgbClr val="D9D0E6"/>
                </a:solidFill>
                <a:latin typeface="Trebuchet MS"/>
                <a:cs typeface="Trebuchet MS"/>
              </a:rPr>
              <a:t>rates,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print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shipping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labels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all</a:t>
            </a:r>
            <a:r>
              <a:rPr dirty="0" sz="1350" spc="-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from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60">
                <a:solidFill>
                  <a:srgbClr val="D9D0E6"/>
                </a:solidFill>
                <a:latin typeface="Trebuchet MS"/>
                <a:cs typeface="Trebuchet MS"/>
              </a:rPr>
              <a:t>one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platform.</a:t>
            </a:r>
            <a:endParaRPr sz="135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1359" y="5109345"/>
            <a:ext cx="8121650" cy="24765"/>
          </a:xfrm>
          <a:custGeom>
            <a:avLst/>
            <a:gdLst/>
            <a:ahLst/>
            <a:cxnLst/>
            <a:rect l="l" t="t" r="r" b="b"/>
            <a:pathLst>
              <a:path w="8121650" h="24764">
                <a:moveTo>
                  <a:pt x="8113671" y="5579"/>
                </a:moveTo>
                <a:lnTo>
                  <a:pt x="8099873" y="5579"/>
                </a:lnTo>
                <a:lnTo>
                  <a:pt x="8104354" y="3720"/>
                </a:lnTo>
                <a:lnTo>
                  <a:pt x="8108088" y="0"/>
                </a:lnTo>
                <a:lnTo>
                  <a:pt x="8113671" y="5579"/>
                </a:lnTo>
                <a:close/>
              </a:path>
              <a:path w="8121650" h="24764">
                <a:moveTo>
                  <a:pt x="8094631" y="24629"/>
                </a:moveTo>
                <a:lnTo>
                  <a:pt x="26940" y="24629"/>
                </a:lnTo>
                <a:lnTo>
                  <a:pt x="19338" y="23932"/>
                </a:lnTo>
                <a:lnTo>
                  <a:pt x="12314" y="21840"/>
                </a:lnTo>
                <a:lnTo>
                  <a:pt x="5868" y="18353"/>
                </a:lnTo>
                <a:lnTo>
                  <a:pt x="0" y="13470"/>
                </a:lnTo>
                <a:lnTo>
                  <a:pt x="13470" y="0"/>
                </a:lnTo>
                <a:lnTo>
                  <a:pt x="17190" y="3720"/>
                </a:lnTo>
                <a:lnTo>
                  <a:pt x="21680" y="5579"/>
                </a:lnTo>
                <a:lnTo>
                  <a:pt x="8113671" y="5579"/>
                </a:lnTo>
                <a:lnTo>
                  <a:pt x="8121554" y="13459"/>
                </a:lnTo>
                <a:lnTo>
                  <a:pt x="8115681" y="18353"/>
                </a:lnTo>
                <a:lnTo>
                  <a:pt x="8109242" y="21840"/>
                </a:lnTo>
                <a:lnTo>
                  <a:pt x="8102227" y="23932"/>
                </a:lnTo>
                <a:lnTo>
                  <a:pt x="8094631" y="24629"/>
                </a:lnTo>
                <a:close/>
              </a:path>
            </a:pathLst>
          </a:custGeom>
          <a:solidFill>
            <a:srgbClr val="FF6680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1590835" y="2416483"/>
          <a:ext cx="8201025" cy="26797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118475"/>
                <a:gridCol w="59690"/>
              </a:tblGrid>
              <a:tr h="1485900">
                <a:tc>
                  <a:txBody>
                    <a:bodyPr/>
                    <a:lstStyle/>
                    <a:p>
                      <a:pPr marL="4277995" marR="209550" indent="-4076700">
                        <a:lnSpc>
                          <a:spcPts val="2400"/>
                        </a:lnSpc>
                        <a:spcBef>
                          <a:spcPts val="405"/>
                        </a:spcBef>
                        <a:tabLst>
                          <a:tab pos="4277995" algn="l"/>
                        </a:tabLst>
                      </a:pPr>
                      <a:r>
                        <a:rPr dirty="0" sz="1650" spc="65" b="0">
                          <a:solidFill>
                            <a:srgbClr val="FF726D"/>
                          </a:solidFill>
                          <a:latin typeface="Inconsolata"/>
                          <a:cs typeface="Inconsolata"/>
                        </a:rPr>
                        <a:t>Inventory</a:t>
                      </a:r>
                      <a:r>
                        <a:rPr dirty="0" sz="1650" spc="155" b="0">
                          <a:solidFill>
                            <a:srgbClr val="FF726D"/>
                          </a:solidFill>
                          <a:latin typeface="Inconsolata"/>
                          <a:cs typeface="Inconsolata"/>
                        </a:rPr>
                        <a:t> </a:t>
                      </a:r>
                      <a:r>
                        <a:rPr dirty="0" sz="1650" spc="65" b="0">
                          <a:solidFill>
                            <a:srgbClr val="FF726D"/>
                          </a:solidFill>
                          <a:latin typeface="Inconsolata"/>
                          <a:cs typeface="Inconsolata"/>
                        </a:rPr>
                        <a:t>Management	</a:t>
                      </a:r>
                      <a:r>
                        <a:rPr dirty="0" sz="1350" spc="4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Shopify </a:t>
                      </a:r>
                      <a:r>
                        <a:rPr dirty="0" sz="1350" spc="3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provides </a:t>
                      </a:r>
                      <a:r>
                        <a:rPr dirty="0" sz="1350" spc="2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a </a:t>
                      </a:r>
                      <a:r>
                        <a:rPr dirty="0" sz="1350" spc="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range </a:t>
                      </a:r>
                      <a:r>
                        <a:rPr dirty="0" sz="1350" spc="2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of inventory  </a:t>
                      </a:r>
                      <a:r>
                        <a:rPr dirty="0" sz="1350" spc="2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management </a:t>
                      </a:r>
                      <a:r>
                        <a:rPr dirty="0" sz="1350" spc="4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tools </a:t>
                      </a:r>
                      <a:r>
                        <a:rPr dirty="0" sz="1350" spc="1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that </a:t>
                      </a:r>
                      <a:r>
                        <a:rPr dirty="0" sz="1350" spc="2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help </a:t>
                      </a:r>
                      <a:r>
                        <a:rPr dirty="0" sz="1350" spc="3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businesses </a:t>
                      </a:r>
                      <a:r>
                        <a:rPr dirty="0" sz="1350" spc="1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keep  </a:t>
                      </a:r>
                      <a:r>
                        <a:rPr dirty="0" sz="1350" spc="-1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track </a:t>
                      </a:r>
                      <a:r>
                        <a:rPr dirty="0" sz="1350" spc="2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of stock </a:t>
                      </a:r>
                      <a:r>
                        <a:rPr dirty="0" sz="1350" spc="-2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levels, </a:t>
                      </a:r>
                      <a:r>
                        <a:rPr dirty="0" sz="1350" spc="2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manage </a:t>
                      </a:r>
                      <a:r>
                        <a:rPr dirty="0" sz="1350" spc="2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purchase</a:t>
                      </a:r>
                      <a:r>
                        <a:rPr dirty="0" sz="1350" spc="-28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1350" spc="-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orders,</a:t>
                      </a:r>
                      <a:endParaRPr sz="1350">
                        <a:latin typeface="Trebuchet MS"/>
                        <a:cs typeface="Trebuchet MS"/>
                      </a:endParaRPr>
                    </a:p>
                    <a:p>
                      <a:pPr marL="4277995">
                        <a:lnSpc>
                          <a:spcPct val="100000"/>
                        </a:lnSpc>
                        <a:spcBef>
                          <a:spcPts val="645"/>
                        </a:spcBef>
                      </a:pPr>
                      <a:r>
                        <a:rPr dirty="0" sz="1350" spc="5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and </a:t>
                      </a:r>
                      <a:r>
                        <a:rPr dirty="0" sz="1350" spc="-1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track </a:t>
                      </a:r>
                      <a:r>
                        <a:rPr dirty="0" sz="1350" spc="3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sales</a:t>
                      </a:r>
                      <a:r>
                        <a:rPr dirty="0" sz="1350" spc="-18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1350" spc="-1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trends.</a:t>
                      </a:r>
                      <a:endParaRPr sz="1350">
                        <a:latin typeface="Trebuchet MS"/>
                        <a:cs typeface="Trebuchet MS"/>
                      </a:endParaRPr>
                    </a:p>
                  </a:txBody>
                  <a:tcPr marL="0" marR="0" marB="0" marT="51435">
                    <a:lnL w="53975">
                      <a:solidFill>
                        <a:srgbClr val="FF6680"/>
                      </a:solidFill>
                      <a:prstDash val="solid"/>
                    </a:lnL>
                    <a:lnR w="53975">
                      <a:solidFill>
                        <a:srgbClr val="FF6680"/>
                      </a:solidFill>
                      <a:prstDash val="solid"/>
                    </a:lnR>
                    <a:lnT w="28575">
                      <a:solidFill>
                        <a:srgbClr val="FF6680"/>
                      </a:solidFill>
                      <a:prstDash val="solid"/>
                    </a:lnT>
                    <a:lnB w="19050">
                      <a:solidFill>
                        <a:srgbClr val="FF6680"/>
                      </a:solidFill>
                      <a:prstDash val="solid"/>
                    </a:lnB>
                    <a:solidFill>
                      <a:srgbClr val="24163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53975">
                      <a:solidFill>
                        <a:srgbClr val="FF6680"/>
                      </a:solidFill>
                      <a:prstDash val="solid"/>
                    </a:lnL>
                    <a:solidFill>
                      <a:srgbClr val="241631"/>
                    </a:solidFill>
                  </a:tcPr>
                </a:tc>
              </a:tr>
              <a:tr h="1171575">
                <a:tc>
                  <a:txBody>
                    <a:bodyPr/>
                    <a:lstStyle/>
                    <a:p>
                      <a:pPr marL="4277995" marR="355600" indent="-4076700">
                        <a:lnSpc>
                          <a:spcPct val="136400"/>
                        </a:lnSpc>
                        <a:spcBef>
                          <a:spcPts val="105"/>
                        </a:spcBef>
                        <a:tabLst>
                          <a:tab pos="4277995" algn="l"/>
                        </a:tabLst>
                      </a:pPr>
                      <a:r>
                        <a:rPr dirty="0" sz="1650" spc="65" b="0">
                          <a:solidFill>
                            <a:srgbClr val="FF726D"/>
                          </a:solidFill>
                          <a:latin typeface="Inconsolata"/>
                          <a:cs typeface="Inconsolata"/>
                        </a:rPr>
                        <a:t>Shipping</a:t>
                      </a:r>
                      <a:r>
                        <a:rPr dirty="0" sz="1650" spc="145" b="0">
                          <a:solidFill>
                            <a:srgbClr val="FF726D"/>
                          </a:solidFill>
                          <a:latin typeface="Inconsolata"/>
                          <a:cs typeface="Inconsolata"/>
                        </a:rPr>
                        <a:t> </a:t>
                      </a:r>
                      <a:r>
                        <a:rPr dirty="0" sz="1650" spc="65" b="0">
                          <a:solidFill>
                            <a:srgbClr val="FF726D"/>
                          </a:solidFill>
                          <a:latin typeface="Inconsolata"/>
                          <a:cs typeface="Inconsolata"/>
                        </a:rPr>
                        <a:t>Services	</a:t>
                      </a:r>
                      <a:r>
                        <a:rPr dirty="0" sz="1350" spc="4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Shopify </a:t>
                      </a:r>
                      <a:r>
                        <a:rPr dirty="0" sz="1350" spc="3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provides </a:t>
                      </a:r>
                      <a:r>
                        <a:rPr dirty="0" sz="1350" spc="1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integration </a:t>
                      </a:r>
                      <a:r>
                        <a:rPr dirty="0" sz="1350" spc="-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with </a:t>
                      </a:r>
                      <a:r>
                        <a:rPr dirty="0" sz="1350" spc="2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a </a:t>
                      </a:r>
                      <a:r>
                        <a:rPr dirty="0" sz="1350" spc="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range</a:t>
                      </a:r>
                      <a:r>
                        <a:rPr dirty="0" sz="1350" spc="-25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1350" spc="2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of  </a:t>
                      </a:r>
                      <a:r>
                        <a:rPr dirty="0" sz="1350" spc="4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shipping </a:t>
                      </a:r>
                      <a:r>
                        <a:rPr dirty="0" sz="135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providers, </a:t>
                      </a:r>
                      <a:r>
                        <a:rPr dirty="0" sz="1350" spc="1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allowing </a:t>
                      </a:r>
                      <a:r>
                        <a:rPr dirty="0" sz="1350" spc="3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businesses</a:t>
                      </a:r>
                      <a:r>
                        <a:rPr dirty="0" sz="1350" spc="-28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1350" spc="2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to</a:t>
                      </a:r>
                      <a:endParaRPr sz="1350">
                        <a:latin typeface="Trebuchet MS"/>
                        <a:cs typeface="Trebuchet MS"/>
                      </a:endParaRPr>
                    </a:p>
                    <a:p>
                      <a:pPr marL="4277995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dirty="0" sz="1350" spc="5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choose</a:t>
                      </a:r>
                      <a:r>
                        <a:rPr dirty="0" sz="1350" spc="-2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1350" spc="2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the</a:t>
                      </a:r>
                      <a:r>
                        <a:rPr dirty="0" sz="1350" spc="-2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1350" spc="6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one</a:t>
                      </a:r>
                      <a:r>
                        <a:rPr dirty="0" sz="1350" spc="-2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1350" spc="1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that</a:t>
                      </a:r>
                      <a:r>
                        <a:rPr dirty="0" sz="1350" spc="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1350" spc="2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best</a:t>
                      </a:r>
                      <a:r>
                        <a:rPr dirty="0" sz="135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1350" spc="2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suits</a:t>
                      </a:r>
                      <a:r>
                        <a:rPr dirty="0" sz="1350" spc="-6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1350" spc="10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their</a:t>
                      </a:r>
                      <a:r>
                        <a:rPr dirty="0" sz="1350" spc="-3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1350" spc="5">
                          <a:solidFill>
                            <a:srgbClr val="D9D0E6"/>
                          </a:solidFill>
                          <a:latin typeface="Trebuchet MS"/>
                          <a:cs typeface="Trebuchet MS"/>
                        </a:rPr>
                        <a:t>needs.</a:t>
                      </a:r>
                      <a:endParaRPr sz="1350">
                        <a:latin typeface="Trebuchet MS"/>
                        <a:cs typeface="Trebuchet MS"/>
                      </a:endParaRPr>
                    </a:p>
                  </a:txBody>
                  <a:tcPr marL="0" marR="0" marB="0" marT="13335">
                    <a:lnL w="28575">
                      <a:solidFill>
                        <a:srgbClr val="FF6680"/>
                      </a:solidFill>
                      <a:prstDash val="solid"/>
                    </a:lnL>
                    <a:lnR w="28575">
                      <a:solidFill>
                        <a:srgbClr val="FF6680"/>
                      </a:solidFill>
                      <a:prstDash val="solid"/>
                    </a:lnR>
                    <a:lnT w="19050">
                      <a:solidFill>
                        <a:srgbClr val="FF6680"/>
                      </a:solidFill>
                      <a:prstDash val="solid"/>
                    </a:lnT>
                    <a:solidFill>
                      <a:srgbClr val="31204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28575">
                      <a:solidFill>
                        <a:srgbClr val="FF6680"/>
                      </a:solidFill>
                      <a:prstDash val="solid"/>
                    </a:lnL>
                    <a:solidFill>
                      <a:srgbClr val="31204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430000" cy="6029325"/>
          </a:xfrm>
          <a:custGeom>
            <a:avLst/>
            <a:gdLst/>
            <a:ahLst/>
            <a:cxnLst/>
            <a:rect l="l" t="t" r="r" b="b"/>
            <a:pathLst>
              <a:path w="11430000" h="6029325">
                <a:moveTo>
                  <a:pt x="11430000" y="6029325"/>
                </a:moveTo>
                <a:lnTo>
                  <a:pt x="0" y="6029325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6029325"/>
                </a:lnTo>
                <a:close/>
              </a:path>
            </a:pathLst>
          </a:custGeom>
          <a:solidFill>
            <a:srgbClr val="24163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454025"/>
            <a:ext cx="6374130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40"/>
              <a:t>Third-party </a:t>
            </a:r>
            <a:r>
              <a:rPr dirty="0" spc="35"/>
              <a:t>Apps and</a:t>
            </a:r>
            <a:r>
              <a:rPr dirty="0" spc="170"/>
              <a:t> </a:t>
            </a:r>
            <a:r>
              <a:rPr dirty="0" spc="40"/>
              <a:t>Services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630362" y="1126489"/>
            <a:ext cx="7855584" cy="949325"/>
          </a:xfrm>
          <a:prstGeom prst="rect">
            <a:avLst/>
          </a:prstGeom>
        </p:spPr>
        <p:txBody>
          <a:bodyPr wrap="square" lIns="0" tIns="7620" rIns="0" bIns="0" rtlCol="0" vert="horz">
            <a:spAutoFit/>
          </a:bodyPr>
          <a:lstStyle/>
          <a:p>
            <a:pPr marL="12700" marR="5080">
              <a:lnSpc>
                <a:spcPct val="150500"/>
              </a:lnSpc>
              <a:spcBef>
                <a:spcPts val="60"/>
              </a:spcBef>
            </a:pP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65">
                <a:solidFill>
                  <a:srgbClr val="D9D0E6"/>
                </a:solidFill>
                <a:latin typeface="Trebuchet MS"/>
                <a:cs typeface="Trebuchet MS"/>
              </a:rPr>
              <a:t>has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5">
                <a:solidFill>
                  <a:srgbClr val="D9D0E6"/>
                </a:solidFill>
                <a:latin typeface="Trebuchet MS"/>
                <a:cs typeface="Trebuchet MS"/>
              </a:rPr>
              <a:t>an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extensive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0">
                <a:solidFill>
                  <a:srgbClr val="D9D0E6"/>
                </a:solidFill>
                <a:latin typeface="Trebuchet MS"/>
                <a:cs typeface="Trebuchet MS"/>
              </a:rPr>
              <a:t>app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store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that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allows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</a:t>
            </a:r>
            <a:r>
              <a:rPr dirty="0" sz="1350" spc="-6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customize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their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stores</a:t>
            </a:r>
            <a:r>
              <a:rPr dirty="0" sz="1350" spc="-6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with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a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range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of 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third-party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applications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services.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These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include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everything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from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help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desk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software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 social 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media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integration</a:t>
            </a:r>
            <a:r>
              <a:rPr dirty="0" sz="1350" spc="-4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tools.</a:t>
            </a:r>
            <a:endParaRPr sz="1350">
              <a:latin typeface="Trebuchet MS"/>
              <a:cs typeface="Trebuchet MS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5522122" y="2257424"/>
            <a:ext cx="990600" cy="3305175"/>
            <a:chOff x="5522122" y="2257424"/>
            <a:chExt cx="990600" cy="3305175"/>
          </a:xfrm>
        </p:grpSpPr>
        <p:sp>
          <p:nvSpPr>
            <p:cNvPr id="6" name="object 6"/>
            <p:cNvSpPr/>
            <p:nvPr/>
          </p:nvSpPr>
          <p:spPr>
            <a:xfrm>
              <a:off x="5705475" y="2257424"/>
              <a:ext cx="807720" cy="3305175"/>
            </a:xfrm>
            <a:custGeom>
              <a:avLst/>
              <a:gdLst/>
              <a:ahLst/>
              <a:cxnLst/>
              <a:rect l="l" t="t" r="r" b="b"/>
              <a:pathLst>
                <a:path w="807720" h="3305175">
                  <a:moveTo>
                    <a:pt x="19050" y="0"/>
                  </a:moveTo>
                  <a:lnTo>
                    <a:pt x="0" y="0"/>
                  </a:lnTo>
                  <a:lnTo>
                    <a:pt x="0" y="3305175"/>
                  </a:lnTo>
                  <a:lnTo>
                    <a:pt x="19050" y="3305175"/>
                  </a:lnTo>
                  <a:lnTo>
                    <a:pt x="19050" y="0"/>
                  </a:lnTo>
                  <a:close/>
                </a:path>
                <a:path w="807720" h="3305175">
                  <a:moveTo>
                    <a:pt x="807237" y="257175"/>
                  </a:moveTo>
                  <a:lnTo>
                    <a:pt x="207162" y="257175"/>
                  </a:lnTo>
                  <a:lnTo>
                    <a:pt x="207162" y="276225"/>
                  </a:lnTo>
                  <a:lnTo>
                    <a:pt x="807237" y="276225"/>
                  </a:lnTo>
                  <a:lnTo>
                    <a:pt x="807237" y="257175"/>
                  </a:lnTo>
                  <a:close/>
                </a:path>
              </a:pathLst>
            </a:custGeom>
            <a:solidFill>
              <a:srgbClr val="FF6680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5522122" y="2333624"/>
              <a:ext cx="390525" cy="381000"/>
            </a:xfrm>
            <a:custGeom>
              <a:avLst/>
              <a:gdLst/>
              <a:ahLst/>
              <a:cxnLst/>
              <a:rect l="l" t="t" r="r" b="b"/>
              <a:pathLst>
                <a:path w="390525" h="381000">
                  <a:moveTo>
                    <a:pt x="353346" y="381000"/>
                  </a:moveTo>
                  <a:lnTo>
                    <a:pt x="37178" y="381000"/>
                  </a:lnTo>
                  <a:lnTo>
                    <a:pt x="31711" y="379912"/>
                  </a:lnTo>
                  <a:lnTo>
                    <a:pt x="1087" y="349289"/>
                  </a:lnTo>
                  <a:lnTo>
                    <a:pt x="0" y="343821"/>
                  </a:lnTo>
                  <a:lnTo>
                    <a:pt x="0" y="37178"/>
                  </a:lnTo>
                  <a:lnTo>
                    <a:pt x="21208" y="5437"/>
                  </a:lnTo>
                  <a:lnTo>
                    <a:pt x="37178" y="0"/>
                  </a:lnTo>
                  <a:lnTo>
                    <a:pt x="353346" y="0"/>
                  </a:lnTo>
                  <a:lnTo>
                    <a:pt x="385087" y="21208"/>
                  </a:lnTo>
                  <a:lnTo>
                    <a:pt x="390525" y="37178"/>
                  </a:lnTo>
                  <a:lnTo>
                    <a:pt x="390525" y="343821"/>
                  </a:lnTo>
                  <a:lnTo>
                    <a:pt x="369316" y="375562"/>
                  </a:lnTo>
                  <a:lnTo>
                    <a:pt x="358814" y="379912"/>
                  </a:lnTo>
                  <a:close/>
                </a:path>
              </a:pathLst>
            </a:custGeom>
            <a:solidFill>
              <a:srgbClr val="31204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5635628" y="2330450"/>
            <a:ext cx="154305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 b="0">
                <a:solidFill>
                  <a:srgbClr val="FF726D"/>
                </a:solidFill>
                <a:latin typeface="Inconsolata"/>
                <a:cs typeface="Inconsolata"/>
              </a:rPr>
              <a:t>1</a:t>
            </a:r>
            <a:endParaRPr sz="2000">
              <a:latin typeface="Inconsolata"/>
              <a:cs typeface="Inconsolat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645275" y="2411412"/>
            <a:ext cx="1847214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Customer</a:t>
            </a:r>
            <a:r>
              <a:rPr dirty="0" sz="1650" spc="60" b="0">
                <a:solidFill>
                  <a:srgbClr val="FF726D"/>
                </a:solidFill>
                <a:latin typeface="Inconsolata"/>
                <a:cs typeface="Inconsolata"/>
              </a:rPr>
              <a:t> </a:t>
            </a: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Reviews</a:t>
            </a:r>
            <a:endParaRPr sz="1650">
              <a:latin typeface="Inconsolata"/>
              <a:cs typeface="Inconsolat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645275" y="2802889"/>
            <a:ext cx="301942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8100"/>
              </a:lnSpc>
              <a:spcBef>
                <a:spcPts val="100"/>
              </a:spcBef>
            </a:pP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Use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third-party </a:t>
            </a:r>
            <a:r>
              <a:rPr dirty="0" sz="1350" spc="65">
                <a:solidFill>
                  <a:srgbClr val="D9D0E6"/>
                </a:solidFill>
                <a:latin typeface="Trebuchet MS"/>
                <a:cs typeface="Trebuchet MS"/>
              </a:rPr>
              <a:t>apps 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like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Yotpo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 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generate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display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product</a:t>
            </a:r>
            <a:r>
              <a:rPr dirty="0" sz="1350" spc="-17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30">
                <a:solidFill>
                  <a:srgbClr val="D9D0E6"/>
                </a:solidFill>
                <a:latin typeface="Trebuchet MS"/>
                <a:cs typeface="Trebuchet MS"/>
              </a:rPr>
              <a:t>reviews.</a:t>
            </a:r>
            <a:endParaRPr sz="1350">
              <a:latin typeface="Trebuchet MS"/>
              <a:cs typeface="Trebuchet MS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4926806" y="3190874"/>
            <a:ext cx="981075" cy="381000"/>
            <a:chOff x="4926806" y="3190874"/>
            <a:chExt cx="981075" cy="381000"/>
          </a:xfrm>
        </p:grpSpPr>
        <p:sp>
          <p:nvSpPr>
            <p:cNvPr id="12" name="object 12"/>
            <p:cNvSpPr/>
            <p:nvPr/>
          </p:nvSpPr>
          <p:spPr>
            <a:xfrm>
              <a:off x="4926806" y="3371849"/>
              <a:ext cx="600075" cy="19050"/>
            </a:xfrm>
            <a:custGeom>
              <a:avLst/>
              <a:gdLst/>
              <a:ahLst/>
              <a:cxnLst/>
              <a:rect l="l" t="t" r="r" b="b"/>
              <a:pathLst>
                <a:path w="600075" h="19050">
                  <a:moveTo>
                    <a:pt x="600075" y="19050"/>
                  </a:moveTo>
                  <a:lnTo>
                    <a:pt x="0" y="19050"/>
                  </a:lnTo>
                  <a:lnTo>
                    <a:pt x="0" y="0"/>
                  </a:lnTo>
                  <a:lnTo>
                    <a:pt x="600075" y="0"/>
                  </a:lnTo>
                  <a:lnTo>
                    <a:pt x="600075" y="19050"/>
                  </a:lnTo>
                  <a:close/>
                </a:path>
              </a:pathLst>
            </a:custGeom>
            <a:solidFill>
              <a:srgbClr val="FF6680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5526877" y="3190874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343821" y="381000"/>
                  </a:moveTo>
                  <a:lnTo>
                    <a:pt x="37178" y="381000"/>
                  </a:lnTo>
                  <a:lnTo>
                    <a:pt x="31711" y="379912"/>
                  </a:lnTo>
                  <a:lnTo>
                    <a:pt x="1087" y="349289"/>
                  </a:lnTo>
                  <a:lnTo>
                    <a:pt x="0" y="343821"/>
                  </a:lnTo>
                  <a:lnTo>
                    <a:pt x="0" y="37178"/>
                  </a:lnTo>
                  <a:lnTo>
                    <a:pt x="21208" y="5437"/>
                  </a:lnTo>
                  <a:lnTo>
                    <a:pt x="37178" y="0"/>
                  </a:lnTo>
                  <a:lnTo>
                    <a:pt x="343821" y="0"/>
                  </a:lnTo>
                  <a:lnTo>
                    <a:pt x="375562" y="21208"/>
                  </a:lnTo>
                  <a:lnTo>
                    <a:pt x="381000" y="37178"/>
                  </a:lnTo>
                  <a:lnTo>
                    <a:pt x="381000" y="343821"/>
                  </a:lnTo>
                  <a:lnTo>
                    <a:pt x="359791" y="375562"/>
                  </a:lnTo>
                  <a:lnTo>
                    <a:pt x="349289" y="379912"/>
                  </a:lnTo>
                  <a:close/>
                </a:path>
              </a:pathLst>
            </a:custGeom>
            <a:solidFill>
              <a:srgbClr val="31204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/>
          <p:cNvSpPr txBox="1"/>
          <p:nvPr/>
        </p:nvSpPr>
        <p:spPr>
          <a:xfrm>
            <a:off x="5635621" y="3187699"/>
            <a:ext cx="154305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 b="0">
                <a:solidFill>
                  <a:srgbClr val="FF726D"/>
                </a:solidFill>
                <a:latin typeface="Inconsolata"/>
                <a:cs typeface="Inconsolata"/>
              </a:rPr>
              <a:t>2</a:t>
            </a:r>
            <a:endParaRPr sz="2000">
              <a:latin typeface="Inconsolata"/>
              <a:cs typeface="Inconsolat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387725" y="3268662"/>
            <a:ext cx="1390015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0" b="0">
                <a:solidFill>
                  <a:srgbClr val="FF726D"/>
                </a:solidFill>
                <a:latin typeface="Inconsolata"/>
                <a:cs typeface="Inconsolata"/>
              </a:rPr>
              <a:t>Social</a:t>
            </a:r>
            <a:r>
              <a:rPr dirty="0" sz="1650" spc="75" b="0">
                <a:solidFill>
                  <a:srgbClr val="FF726D"/>
                </a:solidFill>
                <a:latin typeface="Inconsolata"/>
                <a:cs typeface="Inconsolata"/>
              </a:rPr>
              <a:t> </a:t>
            </a:r>
            <a:r>
              <a:rPr dirty="0" sz="1650" spc="60" b="0">
                <a:solidFill>
                  <a:srgbClr val="FF726D"/>
                </a:solidFill>
                <a:latin typeface="Inconsolata"/>
                <a:cs typeface="Inconsolata"/>
              </a:rPr>
              <a:t>Proof</a:t>
            </a:r>
            <a:endParaRPr sz="1650">
              <a:latin typeface="Inconsolata"/>
              <a:cs typeface="Inconsolat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30362" y="3660139"/>
            <a:ext cx="3157855" cy="635000"/>
          </a:xfrm>
          <a:prstGeom prst="rect">
            <a:avLst/>
          </a:prstGeom>
        </p:spPr>
        <p:txBody>
          <a:bodyPr wrap="square" lIns="0" tIns="111760" rIns="0" bIns="0" rtlCol="0" vert="horz">
            <a:spAutoFit/>
          </a:bodyPr>
          <a:lstStyle/>
          <a:p>
            <a:pPr algn="r" marR="33655">
              <a:lnSpc>
                <a:spcPct val="100000"/>
              </a:lnSpc>
              <a:spcBef>
                <a:spcPts val="880"/>
              </a:spcBef>
            </a:pP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Use </a:t>
            </a:r>
            <a:r>
              <a:rPr dirty="0" sz="1350" spc="65">
                <a:solidFill>
                  <a:srgbClr val="D9D0E6"/>
                </a:solidFill>
                <a:latin typeface="Trebuchet MS"/>
                <a:cs typeface="Trebuchet MS"/>
              </a:rPr>
              <a:t>apps 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like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Fomo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 display</a:t>
            </a:r>
            <a:r>
              <a:rPr dirty="0" sz="1350" spc="-254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real-time</a:t>
            </a:r>
            <a:endParaRPr sz="1350">
              <a:latin typeface="Trebuchet MS"/>
              <a:cs typeface="Trebuchet MS"/>
            </a:endParaRPr>
          </a:p>
          <a:p>
            <a:pPr algn="r" marR="5080">
              <a:lnSpc>
                <a:spcPct val="100000"/>
              </a:lnSpc>
              <a:spcBef>
                <a:spcPts val="780"/>
              </a:spcBef>
            </a:pP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social proof </a:t>
            </a:r>
            <a:r>
              <a:rPr dirty="0" sz="1350" spc="75">
                <a:solidFill>
                  <a:srgbClr val="D9D0E6"/>
                </a:solidFill>
                <a:latin typeface="Trebuchet MS"/>
                <a:cs typeface="Trebuchet MS"/>
              </a:rPr>
              <a:t>on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your</a:t>
            </a:r>
            <a:r>
              <a:rPr dirty="0" sz="1350" spc="-28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30">
                <a:solidFill>
                  <a:srgbClr val="D9D0E6"/>
                </a:solidFill>
                <a:latin typeface="Trebuchet MS"/>
                <a:cs typeface="Trebuchet MS"/>
              </a:rPr>
              <a:t>site.</a:t>
            </a:r>
            <a:endParaRPr sz="1350">
              <a:latin typeface="Trebuchet MS"/>
              <a:cs typeface="Trebuchet MS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5522122" y="3962415"/>
            <a:ext cx="990600" cy="381000"/>
            <a:chOff x="5522122" y="3962415"/>
            <a:chExt cx="990600" cy="381000"/>
          </a:xfrm>
        </p:grpSpPr>
        <p:sp>
          <p:nvSpPr>
            <p:cNvPr id="18" name="object 18"/>
            <p:cNvSpPr/>
            <p:nvPr/>
          </p:nvSpPr>
          <p:spPr>
            <a:xfrm>
              <a:off x="5912643" y="4143374"/>
              <a:ext cx="600075" cy="19050"/>
            </a:xfrm>
            <a:custGeom>
              <a:avLst/>
              <a:gdLst/>
              <a:ahLst/>
              <a:cxnLst/>
              <a:rect l="l" t="t" r="r" b="b"/>
              <a:pathLst>
                <a:path w="600075" h="19050">
                  <a:moveTo>
                    <a:pt x="600075" y="19050"/>
                  </a:moveTo>
                  <a:lnTo>
                    <a:pt x="0" y="19050"/>
                  </a:lnTo>
                  <a:lnTo>
                    <a:pt x="0" y="0"/>
                  </a:lnTo>
                  <a:lnTo>
                    <a:pt x="600075" y="0"/>
                  </a:lnTo>
                  <a:lnTo>
                    <a:pt x="600075" y="19050"/>
                  </a:lnTo>
                  <a:close/>
                </a:path>
              </a:pathLst>
            </a:custGeom>
            <a:solidFill>
              <a:srgbClr val="FF6680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5522122" y="3962415"/>
              <a:ext cx="390525" cy="381000"/>
            </a:xfrm>
            <a:custGeom>
              <a:avLst/>
              <a:gdLst/>
              <a:ahLst/>
              <a:cxnLst/>
              <a:rect l="l" t="t" r="r" b="b"/>
              <a:pathLst>
                <a:path w="390525" h="381000">
                  <a:moveTo>
                    <a:pt x="353346" y="381000"/>
                  </a:moveTo>
                  <a:lnTo>
                    <a:pt x="37178" y="381000"/>
                  </a:lnTo>
                  <a:lnTo>
                    <a:pt x="31711" y="379912"/>
                  </a:lnTo>
                  <a:lnTo>
                    <a:pt x="1087" y="349289"/>
                  </a:lnTo>
                  <a:lnTo>
                    <a:pt x="0" y="343821"/>
                  </a:lnTo>
                  <a:lnTo>
                    <a:pt x="0" y="37178"/>
                  </a:lnTo>
                  <a:lnTo>
                    <a:pt x="21208" y="5437"/>
                  </a:lnTo>
                  <a:lnTo>
                    <a:pt x="37178" y="0"/>
                  </a:lnTo>
                  <a:lnTo>
                    <a:pt x="353346" y="0"/>
                  </a:lnTo>
                  <a:lnTo>
                    <a:pt x="385087" y="21208"/>
                  </a:lnTo>
                  <a:lnTo>
                    <a:pt x="390525" y="37178"/>
                  </a:lnTo>
                  <a:lnTo>
                    <a:pt x="390525" y="343821"/>
                  </a:lnTo>
                  <a:lnTo>
                    <a:pt x="369316" y="375562"/>
                  </a:lnTo>
                  <a:lnTo>
                    <a:pt x="358814" y="379912"/>
                  </a:lnTo>
                  <a:close/>
                </a:path>
              </a:pathLst>
            </a:custGeom>
            <a:solidFill>
              <a:srgbClr val="31204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0" name="object 20"/>
          <p:cNvSpPr txBox="1"/>
          <p:nvPr/>
        </p:nvSpPr>
        <p:spPr>
          <a:xfrm>
            <a:off x="5635628" y="3959240"/>
            <a:ext cx="154305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 b="0">
                <a:solidFill>
                  <a:srgbClr val="FF726D"/>
                </a:solidFill>
                <a:latin typeface="Inconsolata"/>
                <a:cs typeface="Inconsolata"/>
              </a:rPr>
              <a:t>3</a:t>
            </a:r>
            <a:endParaRPr sz="2000">
              <a:latin typeface="Inconsolata"/>
              <a:cs typeface="Inconsolat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645275" y="4040187"/>
            <a:ext cx="1847214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Customer</a:t>
            </a:r>
            <a:r>
              <a:rPr dirty="0" sz="1650" spc="60" b="0">
                <a:solidFill>
                  <a:srgbClr val="FF726D"/>
                </a:solidFill>
                <a:latin typeface="Inconsolata"/>
                <a:cs typeface="Inconsolata"/>
              </a:rPr>
              <a:t> </a:t>
            </a:r>
            <a:r>
              <a:rPr dirty="0" sz="1650" spc="65" b="0">
                <a:solidFill>
                  <a:srgbClr val="FF726D"/>
                </a:solidFill>
                <a:latin typeface="Inconsolata"/>
                <a:cs typeface="Inconsolata"/>
              </a:rPr>
              <a:t>Support</a:t>
            </a:r>
            <a:endParaRPr sz="1650">
              <a:latin typeface="Inconsolata"/>
              <a:cs typeface="Inconsolat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645275" y="4431664"/>
            <a:ext cx="2786380" cy="949325"/>
          </a:xfrm>
          <a:prstGeom prst="rect">
            <a:avLst/>
          </a:prstGeom>
        </p:spPr>
        <p:txBody>
          <a:bodyPr wrap="square" lIns="0" tIns="7620" rIns="0" bIns="0" rtlCol="0" vert="horz">
            <a:spAutoFit/>
          </a:bodyPr>
          <a:lstStyle/>
          <a:p>
            <a:pPr marL="12700" marR="5080">
              <a:lnSpc>
                <a:spcPct val="150500"/>
              </a:lnSpc>
              <a:spcBef>
                <a:spcPts val="60"/>
              </a:spcBef>
            </a:pP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Use </a:t>
            </a:r>
            <a:r>
              <a:rPr dirty="0" sz="1350" spc="65">
                <a:solidFill>
                  <a:srgbClr val="D9D0E6"/>
                </a:solidFill>
                <a:latin typeface="Trebuchet MS"/>
                <a:cs typeface="Trebuchet MS"/>
              </a:rPr>
              <a:t>apps 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like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Gorgias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</a:t>
            </a:r>
            <a:r>
              <a:rPr dirty="0" sz="1350" spc="-28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streamline 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customer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support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requests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 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inquiries.</a:t>
            </a:r>
            <a:endParaRPr sz="13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0237" y="1844675"/>
            <a:ext cx="3526154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40"/>
              <a:t>Shopify's</a:t>
            </a:r>
            <a:r>
              <a:rPr dirty="0" spc="30"/>
              <a:t> </a:t>
            </a:r>
            <a:r>
              <a:rPr dirty="0" spc="40"/>
              <a:t>Future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30237" y="2507615"/>
            <a:ext cx="5767705" cy="15779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 marR="5080">
              <a:lnSpc>
                <a:spcPct val="150500"/>
              </a:lnSpc>
              <a:spcBef>
                <a:spcPts val="135"/>
              </a:spcBef>
            </a:pP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is</a:t>
            </a:r>
            <a:r>
              <a:rPr dirty="0" sz="1350" spc="-6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constantly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innovating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expanding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its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offerings</a:t>
            </a:r>
            <a:r>
              <a:rPr dirty="0" sz="1350" spc="-6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meet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the  </a:t>
            </a:r>
            <a:r>
              <a:rPr dirty="0" sz="1350" spc="50">
                <a:solidFill>
                  <a:srgbClr val="D9D0E6"/>
                </a:solidFill>
                <a:latin typeface="Trebuchet MS"/>
                <a:cs typeface="Trebuchet MS"/>
              </a:rPr>
              <a:t>needs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of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its 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users. The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company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is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investing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heavily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in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machine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learning 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 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AI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to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improve </a:t>
            </a:r>
            <a:r>
              <a:rPr dirty="0" sz="1350" spc="20">
                <a:solidFill>
                  <a:srgbClr val="D9D0E6"/>
                </a:solidFill>
                <a:latin typeface="Trebuchet MS"/>
                <a:cs typeface="Trebuchet MS"/>
              </a:rPr>
              <a:t>the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user experience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help </a:t>
            </a:r>
            <a:r>
              <a:rPr dirty="0" sz="1350" spc="35">
                <a:solidFill>
                  <a:srgbClr val="D9D0E6"/>
                </a:solidFill>
                <a:latin typeface="Trebuchet MS"/>
                <a:cs typeface="Trebuchet MS"/>
              </a:rPr>
              <a:t>businesses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maximize 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their</a:t>
            </a:r>
            <a:r>
              <a:rPr dirty="0" sz="1350" spc="-3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">
                <a:solidFill>
                  <a:srgbClr val="D9D0E6"/>
                </a:solidFill>
                <a:latin typeface="Trebuchet MS"/>
                <a:cs typeface="Trebuchet MS"/>
              </a:rPr>
              <a:t>potential.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With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25">
                <a:solidFill>
                  <a:srgbClr val="D9D0E6"/>
                </a:solidFill>
                <a:latin typeface="Trebuchet MS"/>
                <a:cs typeface="Trebuchet MS"/>
              </a:rPr>
              <a:t>a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>
                <a:solidFill>
                  <a:srgbClr val="D9D0E6"/>
                </a:solidFill>
                <a:latin typeface="Trebuchet MS"/>
                <a:cs typeface="Trebuchet MS"/>
              </a:rPr>
              <a:t>large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55">
                <a:solidFill>
                  <a:srgbClr val="D9D0E6"/>
                </a:solidFill>
                <a:latin typeface="Trebuchet MS"/>
                <a:cs typeface="Trebuchet MS"/>
              </a:rPr>
              <a:t>and</a:t>
            </a:r>
            <a:r>
              <a:rPr dirty="0" sz="1350" spc="-1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growing</a:t>
            </a:r>
            <a:r>
              <a:rPr dirty="0" sz="1350" spc="-5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5">
                <a:solidFill>
                  <a:srgbClr val="D9D0E6"/>
                </a:solidFill>
                <a:latin typeface="Trebuchet MS"/>
                <a:cs typeface="Trebuchet MS"/>
              </a:rPr>
              <a:t>user</a:t>
            </a:r>
            <a:r>
              <a:rPr dirty="0" sz="1350" spc="-2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base,</a:t>
            </a:r>
            <a:r>
              <a:rPr dirty="0" sz="1350" spc="-6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Shopify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is</a:t>
            </a:r>
            <a:r>
              <a:rPr dirty="0" sz="1350" spc="-65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40">
                <a:solidFill>
                  <a:srgbClr val="D9D0E6"/>
                </a:solidFill>
                <a:latin typeface="Trebuchet MS"/>
                <a:cs typeface="Trebuchet MS"/>
              </a:rPr>
              <a:t>poised</a:t>
            </a:r>
            <a:r>
              <a:rPr dirty="0" sz="1350" spc="-1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10">
                <a:solidFill>
                  <a:srgbClr val="D9D0E6"/>
                </a:solidFill>
                <a:latin typeface="Trebuchet MS"/>
                <a:cs typeface="Trebuchet MS"/>
              </a:rPr>
              <a:t>for  </a:t>
            </a:r>
            <a:r>
              <a:rPr dirty="0" sz="1350" spc="30">
                <a:solidFill>
                  <a:srgbClr val="D9D0E6"/>
                </a:solidFill>
                <a:latin typeface="Trebuchet MS"/>
                <a:cs typeface="Trebuchet MS"/>
              </a:rPr>
              <a:t>continued</a:t>
            </a:r>
            <a:r>
              <a:rPr dirty="0" sz="1350" spc="-20">
                <a:solidFill>
                  <a:srgbClr val="D9D0E6"/>
                </a:solidFill>
                <a:latin typeface="Trebuchet MS"/>
                <a:cs typeface="Trebuchet MS"/>
              </a:rPr>
              <a:t> </a:t>
            </a:r>
            <a:r>
              <a:rPr dirty="0" sz="1350" spc="-5">
                <a:solidFill>
                  <a:srgbClr val="D9D0E6"/>
                </a:solidFill>
                <a:latin typeface="Trebuchet MS"/>
                <a:cs typeface="Trebuchet MS"/>
              </a:rPr>
              <a:t>success.</a:t>
            </a:r>
            <a:endParaRPr sz="135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143750" y="0"/>
            <a:ext cx="4286249" cy="60007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2023-04-26T09:56:40Z</dcterms:created>
  <dcterms:modified xsi:type="dcterms:W3CDTF">2023-04-26T09:56:40Z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2023-04-26T00:00:00Z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2023-04-26T00:00:00Z</vt:filetime>
  </property>
</Properties>
</file>